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8229600" cx="14630400"/>
  <p:notesSz cx="8229600" cy="14630400"/>
  <p:embeddedFontLst>
    <p:embeddedFont>
      <p:font typeface="Marcellus"/>
      <p:regular r:id="rId10"/>
    </p:embeddedFont>
    <p:embeddedFont>
      <p:font typeface="Montserrat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font" Target="fonts/Marcellus-regular.fntdata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" name="Google Shape;2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" name="Google Shape;3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8"/>
          <p:cNvSpPr/>
          <p:nvPr/>
        </p:nvSpPr>
        <p:spPr>
          <a:xfrm>
            <a:off x="793790" y="2507337"/>
            <a:ext cx="7556421" cy="1695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Support Vector Machines: Key Takeaways</a:t>
            </a:r>
            <a:endParaRPr b="0" i="0" sz="5100" u="none" cap="none" strike="noStrike"/>
          </a:p>
        </p:txBody>
      </p:sp>
      <p:sp>
        <p:nvSpPr>
          <p:cNvPr id="33" name="Google Shape;33;p8"/>
          <p:cNvSpPr/>
          <p:nvPr/>
        </p:nvSpPr>
        <p:spPr>
          <a:xfrm>
            <a:off x="793790" y="4542949"/>
            <a:ext cx="7556421" cy="11791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Machines (SVMs) are powerful supervised learning algorithms that excel at finding optimal decision boundaries. This module has explored their mathematical foundations and practical applications.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793790" y="1086922"/>
            <a:ext cx="6521291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Core Concepts Recap</a:t>
            </a:r>
            <a:endParaRPr b="0" i="0" sz="5100" u="none" cap="none" strike="noStrike"/>
          </a:p>
        </p:txBody>
      </p:sp>
      <p:sp>
        <p:nvSpPr>
          <p:cNvPr id="40" name="Google Shape;40;p9"/>
          <p:cNvSpPr/>
          <p:nvPr/>
        </p:nvSpPr>
        <p:spPr>
          <a:xfrm>
            <a:off x="793790" y="2388275"/>
            <a:ext cx="4196358" cy="2533293"/>
          </a:xfrm>
          <a:prstGeom prst="roundRect">
            <a:avLst>
              <a:gd fmla="val 3761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/>
          <p:nvPr/>
        </p:nvSpPr>
        <p:spPr>
          <a:xfrm>
            <a:off x="1043464" y="2637949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Margin Maximization</a:t>
            </a:r>
            <a:endParaRPr b="0" i="0" sz="2550" u="none" cap="none" strike="noStrike"/>
          </a:p>
        </p:txBody>
      </p:sp>
      <p:sp>
        <p:nvSpPr>
          <p:cNvPr id="42" name="Google Shape;42;p9"/>
          <p:cNvSpPr/>
          <p:nvPr/>
        </p:nvSpPr>
        <p:spPr>
          <a:xfrm>
            <a:off x="1043464" y="3197900"/>
            <a:ext cx="3697010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SVMs find the hyperplane that maximizes the distance between classes, creating robust decision boundaries that generalize well to unseen data.</a:t>
            </a:r>
            <a:endParaRPr b="0" i="0" sz="1750" u="none" cap="none" strike="noStrike"/>
          </a:p>
        </p:txBody>
      </p:sp>
      <p:sp>
        <p:nvSpPr>
          <p:cNvPr id="43" name="Google Shape;43;p9"/>
          <p:cNvSpPr/>
          <p:nvPr/>
        </p:nvSpPr>
        <p:spPr>
          <a:xfrm>
            <a:off x="5216962" y="2388275"/>
            <a:ext cx="4196358" cy="2533293"/>
          </a:xfrm>
          <a:prstGeom prst="roundRect">
            <a:avLst>
              <a:gd fmla="val 3761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/>
          <p:nvPr/>
        </p:nvSpPr>
        <p:spPr>
          <a:xfrm>
            <a:off x="5466636" y="2637949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Support Vectors</a:t>
            </a:r>
            <a:endParaRPr b="0" i="0" sz="2550" u="none" cap="none" strike="noStrike"/>
          </a:p>
        </p:txBody>
      </p:sp>
      <p:sp>
        <p:nvSpPr>
          <p:cNvPr id="45" name="Google Shape;45;p9"/>
          <p:cNvSpPr/>
          <p:nvPr/>
        </p:nvSpPr>
        <p:spPr>
          <a:xfrm>
            <a:off x="5466636" y="3197900"/>
            <a:ext cx="3697010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Only the critical data points closest to the boundary—the support vectors—define the model, making SVMs memory-efficient and focused.</a:t>
            </a:r>
            <a:endParaRPr b="0" i="0" sz="1750" u="none" cap="none" strike="noStrike"/>
          </a:p>
        </p:txBody>
      </p:sp>
      <p:sp>
        <p:nvSpPr>
          <p:cNvPr id="46" name="Google Shape;46;p9"/>
          <p:cNvSpPr/>
          <p:nvPr/>
        </p:nvSpPr>
        <p:spPr>
          <a:xfrm>
            <a:off x="9640133" y="2388275"/>
            <a:ext cx="4196358" cy="2533293"/>
          </a:xfrm>
          <a:prstGeom prst="roundRect">
            <a:avLst>
              <a:gd fmla="val 3761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9889808" y="2637949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Kernel Flexibility</a:t>
            </a:r>
            <a:endParaRPr b="0" i="0" sz="2550" u="none" cap="none" strike="noStrike"/>
          </a:p>
        </p:txBody>
      </p:sp>
      <p:sp>
        <p:nvSpPr>
          <p:cNvPr id="48" name="Google Shape;48;p9"/>
          <p:cNvSpPr/>
          <p:nvPr/>
        </p:nvSpPr>
        <p:spPr>
          <a:xfrm>
            <a:off x="9889808" y="3197900"/>
            <a:ext cx="3697010" cy="14739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Kernels transform data into higher dimensions, enabling SVMs to capture complex, nonlinear patterns without explicit feature engineering.</a:t>
            </a:r>
            <a:endParaRPr b="0" i="0" sz="1750" u="none" cap="none" strike="noStrike"/>
          </a:p>
        </p:txBody>
      </p:sp>
      <p:sp>
        <p:nvSpPr>
          <p:cNvPr id="49" name="Google Shape;49;p9"/>
          <p:cNvSpPr/>
          <p:nvPr/>
        </p:nvSpPr>
        <p:spPr>
          <a:xfrm>
            <a:off x="3974590" y="5805408"/>
            <a:ext cx="32607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SVC for Classification</a:t>
            </a:r>
            <a:endParaRPr b="0" i="0" sz="2550" u="none" cap="none" strike="noStrike"/>
          </a:p>
        </p:txBody>
      </p:sp>
      <p:sp>
        <p:nvSpPr>
          <p:cNvPr id="50" name="Google Shape;50;p9"/>
          <p:cNvSpPr/>
          <p:nvPr/>
        </p:nvSpPr>
        <p:spPr>
          <a:xfrm>
            <a:off x="3974590" y="6456084"/>
            <a:ext cx="62448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Classification excels at binary and multiclass problems with clear margins.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793790" y="1252418"/>
            <a:ext cx="6680597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When to Deploy SVMs</a:t>
            </a:r>
            <a:endParaRPr b="0" i="0" sz="5100" u="none" cap="none" strike="noStrike"/>
          </a:p>
        </p:txBody>
      </p:sp>
      <p:sp>
        <p:nvSpPr>
          <p:cNvPr id="57" name="Google Shape;57;p10"/>
          <p:cNvSpPr/>
          <p:nvPr/>
        </p:nvSpPr>
        <p:spPr>
          <a:xfrm>
            <a:off x="793806" y="2440300"/>
            <a:ext cx="372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b="0" i="0" sz="1750" u="none" cap="none" strike="noStrike"/>
          </a:p>
        </p:txBody>
      </p:sp>
      <p:sp>
        <p:nvSpPr>
          <p:cNvPr id="58" name="Google Shape;58;p10"/>
          <p:cNvSpPr/>
          <p:nvPr/>
        </p:nvSpPr>
        <p:spPr>
          <a:xfrm>
            <a:off x="793790" y="2806660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793790" y="2980968"/>
            <a:ext cx="346888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Medium-Sized Datasets</a:t>
            </a:r>
            <a:endParaRPr b="0" i="0" sz="2550" u="none" cap="none" strike="noStrike"/>
          </a:p>
        </p:txBody>
      </p:sp>
      <p:sp>
        <p:nvSpPr>
          <p:cNvPr id="60" name="Google Shape;60;p10"/>
          <p:cNvSpPr/>
          <p:nvPr/>
        </p:nvSpPr>
        <p:spPr>
          <a:xfrm>
            <a:off x="793790" y="3540919"/>
            <a:ext cx="6407944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SVMs perform optimally with hundreds to tens of thousands of samples—large enough for meaningful patterns, small enough for efficient training.</a:t>
            </a:r>
            <a:endParaRPr b="0" i="0" sz="1750" u="none" cap="none" strike="noStrike"/>
          </a:p>
        </p:txBody>
      </p:sp>
      <p:sp>
        <p:nvSpPr>
          <p:cNvPr id="61" name="Google Shape;61;p10"/>
          <p:cNvSpPr/>
          <p:nvPr/>
        </p:nvSpPr>
        <p:spPr>
          <a:xfrm>
            <a:off x="7428551" y="2440300"/>
            <a:ext cx="372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b="0" i="0" sz="1750" u="none" cap="none" strike="noStrike"/>
          </a:p>
        </p:txBody>
      </p:sp>
      <p:sp>
        <p:nvSpPr>
          <p:cNvPr id="62" name="Google Shape;62;p10"/>
          <p:cNvSpPr/>
          <p:nvPr/>
        </p:nvSpPr>
        <p:spPr>
          <a:xfrm>
            <a:off x="7428548" y="2806660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7428548" y="2980968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Clear Separability</a:t>
            </a:r>
            <a:endParaRPr b="0" i="0" sz="2550" u="none" cap="none" strike="noStrike"/>
          </a:p>
        </p:txBody>
      </p:sp>
      <p:sp>
        <p:nvSpPr>
          <p:cNvPr id="64" name="Google Shape;64;p10"/>
          <p:cNvSpPr/>
          <p:nvPr/>
        </p:nvSpPr>
        <p:spPr>
          <a:xfrm>
            <a:off x="7428548" y="3540919"/>
            <a:ext cx="6408063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When classes have distinct boundaries or patterns, SVMs leverage their margin-maximizing approach to create robust classifiers.</a:t>
            </a:r>
            <a:endParaRPr b="0" i="0" sz="1750" u="none" cap="none" strike="noStrike"/>
          </a:p>
        </p:txBody>
      </p:sp>
      <p:sp>
        <p:nvSpPr>
          <p:cNvPr id="65" name="Google Shape;65;p10"/>
          <p:cNvSpPr/>
          <p:nvPr/>
        </p:nvSpPr>
        <p:spPr>
          <a:xfrm>
            <a:off x="793806" y="4822150"/>
            <a:ext cx="372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b="0" i="0" sz="1750" u="none" cap="none" strike="noStrike"/>
          </a:p>
        </p:txBody>
      </p:sp>
      <p:sp>
        <p:nvSpPr>
          <p:cNvPr id="66" name="Google Shape;66;p10"/>
          <p:cNvSpPr/>
          <p:nvPr/>
        </p:nvSpPr>
        <p:spPr>
          <a:xfrm>
            <a:off x="793790" y="5188506"/>
            <a:ext cx="6407944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0"/>
          <p:cNvSpPr/>
          <p:nvPr/>
        </p:nvSpPr>
        <p:spPr>
          <a:xfrm>
            <a:off x="793790" y="5362813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Nonlinear Problems</a:t>
            </a:r>
            <a:endParaRPr b="0" i="0" sz="2550" u="none" cap="none" strike="noStrike"/>
          </a:p>
        </p:txBody>
      </p:sp>
      <p:sp>
        <p:nvSpPr>
          <p:cNvPr id="68" name="Google Shape;68;p10"/>
          <p:cNvSpPr/>
          <p:nvPr/>
        </p:nvSpPr>
        <p:spPr>
          <a:xfrm>
            <a:off x="793790" y="5922764"/>
            <a:ext cx="6407944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Complex, curved decision boundaries become tractable with kernel tricks like RBF or polynomial transformations.</a:t>
            </a:r>
            <a:endParaRPr b="0" i="0" sz="1750" u="none" cap="none" strike="noStrike"/>
          </a:p>
        </p:txBody>
      </p:sp>
      <p:sp>
        <p:nvSpPr>
          <p:cNvPr id="69" name="Google Shape;69;p10"/>
          <p:cNvSpPr/>
          <p:nvPr/>
        </p:nvSpPr>
        <p:spPr>
          <a:xfrm>
            <a:off x="7428551" y="4822150"/>
            <a:ext cx="372000" cy="2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arcellus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b="0" i="0" sz="1750" u="none" cap="none" strike="noStrike"/>
          </a:p>
        </p:txBody>
      </p:sp>
      <p:sp>
        <p:nvSpPr>
          <p:cNvPr id="70" name="Google Shape;70;p10"/>
          <p:cNvSpPr/>
          <p:nvPr/>
        </p:nvSpPr>
        <p:spPr>
          <a:xfrm>
            <a:off x="7428548" y="5188506"/>
            <a:ext cx="6408063" cy="30480"/>
          </a:xfrm>
          <a:prstGeom prst="rect">
            <a:avLst/>
          </a:prstGeom>
          <a:solidFill>
            <a:srgbClr val="FF95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0"/>
          <p:cNvSpPr/>
          <p:nvPr/>
        </p:nvSpPr>
        <p:spPr>
          <a:xfrm>
            <a:off x="7428548" y="5362813"/>
            <a:ext cx="3713321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Robustness Requirements</a:t>
            </a:r>
            <a:endParaRPr b="0" i="0" sz="2550" u="none" cap="none" strike="noStrike"/>
          </a:p>
        </p:txBody>
      </p:sp>
      <p:sp>
        <p:nvSpPr>
          <p:cNvPr id="72" name="Google Shape;72;p10"/>
          <p:cNvSpPr/>
          <p:nvPr/>
        </p:nvSpPr>
        <p:spPr>
          <a:xfrm>
            <a:off x="7428548" y="5922764"/>
            <a:ext cx="6408063" cy="8843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SVMs resist overfitting and handle outliers well, making them reliable when data quality varies or generalization is critical.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8" name="Google Shape;7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8470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793790" y="1230987"/>
            <a:ext cx="10431185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Balancing Strengths and Limitations</a:t>
            </a:r>
            <a:endParaRPr b="0" i="0" sz="5100" u="none" cap="none" strike="noStrike"/>
          </a:p>
        </p:txBody>
      </p:sp>
      <p:sp>
        <p:nvSpPr>
          <p:cNvPr id="81" name="Google Shape;81;p11"/>
          <p:cNvSpPr/>
          <p:nvPr/>
        </p:nvSpPr>
        <p:spPr>
          <a:xfrm>
            <a:off x="793790" y="2418874"/>
            <a:ext cx="6407944" cy="680442"/>
          </a:xfrm>
          <a:prstGeom prst="roundRect">
            <a:avLst>
              <a:gd fmla="val 48002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2" name="Google Shape;8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27621" y="2588895"/>
            <a:ext cx="340162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/>
          <p:nvPr/>
        </p:nvSpPr>
        <p:spPr>
          <a:xfrm>
            <a:off x="1020604" y="3326130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Strengths</a:t>
            </a:r>
            <a:endParaRPr b="0" i="0" sz="2550" u="none" cap="none" strike="noStrike"/>
          </a:p>
        </p:txBody>
      </p:sp>
      <p:sp>
        <p:nvSpPr>
          <p:cNvPr id="84" name="Google Shape;84;p11"/>
          <p:cNvSpPr/>
          <p:nvPr/>
        </p:nvSpPr>
        <p:spPr>
          <a:xfrm>
            <a:off x="1020604" y="3886081"/>
            <a:ext cx="5954316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Excellent accuracy on well-separated data with proper tuning and feature scaling.</a:t>
            </a:r>
            <a:endParaRPr b="0" i="0" sz="1750" u="none" cap="none" strike="noStrike"/>
          </a:p>
        </p:txBody>
      </p:sp>
      <p:sp>
        <p:nvSpPr>
          <p:cNvPr id="85" name="Google Shape;85;p11"/>
          <p:cNvSpPr/>
          <p:nvPr/>
        </p:nvSpPr>
        <p:spPr>
          <a:xfrm>
            <a:off x="1020604" y="4611767"/>
            <a:ext cx="5954316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Handles linear and nonlinear patterns through mathematical transformations.</a:t>
            </a:r>
            <a:endParaRPr b="0" i="0" sz="1750" u="none" cap="none" strike="noStrike"/>
          </a:p>
        </p:txBody>
      </p:sp>
      <p:sp>
        <p:nvSpPr>
          <p:cNvPr id="86" name="Google Shape;86;p11"/>
          <p:cNvSpPr/>
          <p:nvPr/>
        </p:nvSpPr>
        <p:spPr>
          <a:xfrm>
            <a:off x="1020604" y="5337453"/>
            <a:ext cx="5954316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Regularization and margin focus prevent excessive complexity and improve generalization.</a:t>
            </a:r>
            <a:endParaRPr b="0" i="0" sz="1750" u="none" cap="none" strike="noStrike"/>
          </a:p>
        </p:txBody>
      </p:sp>
      <p:sp>
        <p:nvSpPr>
          <p:cNvPr id="87" name="Google Shape;87;p11"/>
          <p:cNvSpPr/>
          <p:nvPr/>
        </p:nvSpPr>
        <p:spPr>
          <a:xfrm>
            <a:off x="7428548" y="2418874"/>
            <a:ext cx="6408063" cy="680442"/>
          </a:xfrm>
          <a:prstGeom prst="roundRect">
            <a:avLst>
              <a:gd fmla="val 48002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8" name="Google Shape;88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62498" y="2588895"/>
            <a:ext cx="340162" cy="340162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1"/>
          <p:cNvSpPr/>
          <p:nvPr/>
        </p:nvSpPr>
        <p:spPr>
          <a:xfrm>
            <a:off x="7655362" y="3326130"/>
            <a:ext cx="3260646" cy="4238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Limitations</a:t>
            </a:r>
            <a:endParaRPr b="0" i="0" sz="2550" u="none" cap="none" strike="noStrike"/>
          </a:p>
        </p:txBody>
      </p:sp>
      <p:sp>
        <p:nvSpPr>
          <p:cNvPr id="90" name="Google Shape;90;p11"/>
          <p:cNvSpPr/>
          <p:nvPr/>
        </p:nvSpPr>
        <p:spPr>
          <a:xfrm>
            <a:off x="7655362" y="3886081"/>
            <a:ext cx="5954435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Training time grows quadratically with sample size—struggles with millions of data points.</a:t>
            </a:r>
            <a:endParaRPr b="0" i="0" sz="1750" u="none" cap="none" strike="noStrike"/>
          </a:p>
        </p:txBody>
      </p:sp>
      <p:sp>
        <p:nvSpPr>
          <p:cNvPr id="91" name="Google Shape;91;p11"/>
          <p:cNvSpPr/>
          <p:nvPr/>
        </p:nvSpPr>
        <p:spPr>
          <a:xfrm>
            <a:off x="7655362" y="4611767"/>
            <a:ext cx="5954435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Requires careful feature normalization; unscaled features can dominate distance calculations.</a:t>
            </a:r>
            <a:endParaRPr b="0" i="0" sz="1750" u="none" cap="none" strike="noStrike"/>
          </a:p>
        </p:txBody>
      </p:sp>
      <p:sp>
        <p:nvSpPr>
          <p:cNvPr id="92" name="Google Shape;92;p11"/>
          <p:cNvSpPr/>
          <p:nvPr/>
        </p:nvSpPr>
        <p:spPr>
          <a:xfrm>
            <a:off x="7655362" y="5337453"/>
            <a:ext cx="5954435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Choosing C, gamma, and kernels demands expertise and systematic tuning strategies.</a:t>
            </a:r>
            <a:endParaRPr b="0" i="0" sz="1750" u="none" cap="none" strike="noStrike"/>
          </a:p>
        </p:txBody>
      </p:sp>
      <p:sp>
        <p:nvSpPr>
          <p:cNvPr id="93" name="Google Shape;93;p11"/>
          <p:cNvSpPr/>
          <p:nvPr/>
        </p:nvSpPr>
        <p:spPr>
          <a:xfrm>
            <a:off x="793790" y="6409015"/>
            <a:ext cx="13042821" cy="589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Understanding these tradeoffs helps practitioners select SVMs when their strengths align with problem requirements and constraints.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/>
          <p:nvPr/>
        </p:nvSpPr>
        <p:spPr>
          <a:xfrm>
            <a:off x="793790" y="1034415"/>
            <a:ext cx="7996952" cy="8477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0392"/>
              </a:lnSpc>
              <a:spcBef>
                <a:spcPts val="0"/>
              </a:spcBef>
              <a:spcAft>
                <a:spcPts val="0"/>
              </a:spcAft>
              <a:buClr>
                <a:srgbClr val="532418"/>
              </a:buClr>
              <a:buSzPts val="5100"/>
              <a:buFont typeface="Marcellus"/>
              <a:buNone/>
            </a:pPr>
            <a:r>
              <a:rPr b="0" i="0" lang="en-US" sz="5100" u="none" cap="none" strike="noStrike">
                <a:solidFill>
                  <a:srgbClr val="532418"/>
                </a:solidFill>
                <a:latin typeface="Marcellus"/>
                <a:ea typeface="Marcellus"/>
                <a:cs typeface="Marcellus"/>
                <a:sym typeface="Marcellus"/>
              </a:rPr>
              <a:t>Practice Recommendations</a:t>
            </a:r>
            <a:endParaRPr b="0" i="0" sz="5100" u="none" cap="none" strike="noStrike"/>
          </a:p>
        </p:txBody>
      </p:sp>
      <p:sp>
        <p:nvSpPr>
          <p:cNvPr id="100" name="Google Shape;100;p12"/>
          <p:cNvSpPr/>
          <p:nvPr/>
        </p:nvSpPr>
        <p:spPr>
          <a:xfrm>
            <a:off x="793790" y="2991102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2"/>
          <p:cNvSpPr/>
          <p:nvPr/>
        </p:nvSpPr>
        <p:spPr>
          <a:xfrm>
            <a:off x="1530906" y="3061944"/>
            <a:ext cx="35196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Master Kernel Selection</a:t>
            </a:r>
            <a:endParaRPr b="0" i="0" sz="2550" u="none" cap="none" strike="noStrike"/>
          </a:p>
        </p:txBody>
      </p:sp>
      <p:sp>
        <p:nvSpPr>
          <p:cNvPr id="102" name="Google Shape;102;p12"/>
          <p:cNvSpPr/>
          <p:nvPr/>
        </p:nvSpPr>
        <p:spPr>
          <a:xfrm>
            <a:off x="1530906" y="3621895"/>
            <a:ext cx="123057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Experiment with linear, polynomial, and RBF kernels on different datasets. Understand when each kernel type captures the underlying patterns most effectively.</a:t>
            </a:r>
            <a:endParaRPr b="0" i="0" sz="1750" u="none" cap="none" strike="noStrike"/>
          </a:p>
        </p:txBody>
      </p:sp>
      <p:sp>
        <p:nvSpPr>
          <p:cNvPr id="103" name="Google Shape;103;p12"/>
          <p:cNvSpPr/>
          <p:nvPr/>
        </p:nvSpPr>
        <p:spPr>
          <a:xfrm>
            <a:off x="793790" y="4665120"/>
            <a:ext cx="510300" cy="510300"/>
          </a:xfrm>
          <a:prstGeom prst="roundRect">
            <a:avLst>
              <a:gd fmla="val 18669" name="adj"/>
            </a:avLst>
          </a:prstGeom>
          <a:solidFill>
            <a:srgbClr val="FFFFF4"/>
          </a:solidFill>
          <a:ln cap="flat" cmpd="sng" w="22850">
            <a:solidFill>
              <a:srgbClr val="FFE0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2"/>
          <p:cNvSpPr/>
          <p:nvPr/>
        </p:nvSpPr>
        <p:spPr>
          <a:xfrm>
            <a:off x="1530906" y="4735963"/>
            <a:ext cx="55113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9411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2550"/>
              <a:buFont typeface="Marcellus"/>
              <a:buNone/>
            </a:pPr>
            <a:r>
              <a:rPr b="0" i="0" lang="en-US" sz="2550" u="none" cap="none" strike="noStrike">
                <a:solidFill>
                  <a:srgbClr val="67534F"/>
                </a:solidFill>
                <a:latin typeface="Marcellus"/>
                <a:ea typeface="Marcellus"/>
                <a:cs typeface="Marcellus"/>
                <a:sym typeface="Marcellus"/>
              </a:rPr>
              <a:t>Tune Hyperparameters Systematically</a:t>
            </a:r>
            <a:endParaRPr b="0" i="0" sz="2550" u="none" cap="none" strike="noStrike"/>
          </a:p>
        </p:txBody>
      </p:sp>
      <p:sp>
        <p:nvSpPr>
          <p:cNvPr id="105" name="Google Shape;105;p12"/>
          <p:cNvSpPr/>
          <p:nvPr/>
        </p:nvSpPr>
        <p:spPr>
          <a:xfrm>
            <a:off x="1530906" y="5295913"/>
            <a:ext cx="123057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1428"/>
              </a:lnSpc>
              <a:spcBef>
                <a:spcPts val="0"/>
              </a:spcBef>
              <a:spcAft>
                <a:spcPts val="0"/>
              </a:spcAft>
              <a:buClr>
                <a:srgbClr val="67534F"/>
              </a:buClr>
              <a:buSzPts val="1750"/>
              <a:buFont typeface="Montserrat"/>
              <a:buNone/>
            </a:pPr>
            <a:r>
              <a:rPr b="0" i="0" lang="en-US" sz="1750" u="none" cap="none" strike="noStrike">
                <a:solidFill>
                  <a:srgbClr val="67534F"/>
                </a:solidFill>
                <a:latin typeface="Montserrat"/>
                <a:ea typeface="Montserrat"/>
                <a:cs typeface="Montserrat"/>
                <a:sym typeface="Montserrat"/>
              </a:rPr>
              <a:t>Use grid search or randomized search to optimize C, gamma, and epsilon. Learn to balance model complexity with generalization through cross-validation.</a:t>
            </a:r>
            <a:endParaRPr b="0" i="0" sz="1750" u="none" cap="none" strike="noStrike"/>
          </a:p>
        </p:txBody>
      </p:sp>
      <p:sp>
        <p:nvSpPr>
          <p:cNvPr id="106" name="Google Shape;106;p12"/>
          <p:cNvSpPr/>
          <p:nvPr/>
        </p:nvSpPr>
        <p:spPr>
          <a:xfrm>
            <a:off x="793790" y="7159261"/>
            <a:ext cx="13042821" cy="35957"/>
          </a:xfrm>
          <a:prstGeom prst="rect">
            <a:avLst/>
          </a:prstGeom>
          <a:solidFill>
            <a:srgbClr val="67534F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